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2"/>
  </p:notesMasterIdLst>
  <p:sldIdLst>
    <p:sldId id="264" r:id="rId6"/>
    <p:sldId id="271" r:id="rId7"/>
    <p:sldId id="274" r:id="rId8"/>
    <p:sldId id="273" r:id="rId9"/>
    <p:sldId id="275" r:id="rId10"/>
    <p:sldId id="276" r:id="rId1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94444" autoAdjust="0"/>
  </p:normalViewPr>
  <p:slideViewPr>
    <p:cSldViewPr>
      <p:cViewPr varScale="1">
        <p:scale>
          <a:sx n="104" d="100"/>
          <a:sy n="104" d="100"/>
        </p:scale>
        <p:origin x="-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8442E-29C5-487A-8CD5-A0C7D22D81DE}" type="datetimeFigureOut">
              <a:rPr lang="es-ES" smtClean="0"/>
              <a:t>21/07/2017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8E0B9-387C-4718-BDA0-B816CA11751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56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 l="1569"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OGO-AESA-INTEGRADO-Pantone116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68" r="40271" b="5750"/>
          <a:stretch>
            <a:fillRect/>
          </a:stretch>
        </p:blipFill>
        <p:spPr bwMode="auto">
          <a:xfrm>
            <a:off x="-11113" y="6249988"/>
            <a:ext cx="299720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LOGO-AESA-INTEGRADO-Pantone116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82" t="8568" r="1521" b="5750"/>
          <a:stretch>
            <a:fillRect/>
          </a:stretch>
        </p:blipFill>
        <p:spPr bwMode="auto">
          <a:xfrm>
            <a:off x="2986088" y="6249988"/>
            <a:ext cx="183515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9 Grupo"/>
          <p:cNvGrpSpPr>
            <a:grpSpLocks/>
          </p:cNvGrpSpPr>
          <p:nvPr userDrawn="1"/>
        </p:nvGrpSpPr>
        <p:grpSpPr bwMode="auto">
          <a:xfrm>
            <a:off x="4140200" y="2349500"/>
            <a:ext cx="4895850" cy="3959225"/>
            <a:chOff x="3851920" y="1863295"/>
            <a:chExt cx="4896544" cy="3959413"/>
          </a:xfrm>
        </p:grpSpPr>
        <p:pic>
          <p:nvPicPr>
            <p:cNvPr id="6" name="10 Imagen"/>
            <p:cNvPicPr>
              <a:picLocks noChangeAspect="1"/>
            </p:cNvPicPr>
            <p:nvPr/>
          </p:nvPicPr>
          <p:blipFill rotWithShape="1">
            <a:blip r:embed="rId4">
              <a:extLst/>
            </a:blip>
            <a:srcRect t="9440" r="23652"/>
            <a:stretch/>
          </p:blipFill>
          <p:spPr>
            <a:xfrm>
              <a:off x="6752608" y="3120272"/>
              <a:ext cx="1995856" cy="2136278"/>
            </a:xfrm>
            <a:prstGeom prst="ellipse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/>
            </a:blip>
            <a:srcRect/>
            <a:stretch>
              <a:fillRect/>
            </a:stretch>
          </p:blipFill>
          <p:spPr bwMode="auto">
            <a:xfrm>
              <a:off x="5508104" y="1863295"/>
              <a:ext cx="2088232" cy="2213777"/>
            </a:xfrm>
            <a:prstGeom prst="ellipse">
              <a:avLst/>
            </a:prstGeom>
            <a:noFill/>
            <a:ln>
              <a:noFill/>
            </a:ln>
            <a:effectLst/>
            <a:extLst/>
          </p:spPr>
        </p:pic>
        <p:pic>
          <p:nvPicPr>
            <p:cNvPr id="8" name="12 Imagen"/>
            <p:cNvPicPr>
              <a:picLocks noChangeAspect="1"/>
            </p:cNvPicPr>
            <p:nvPr/>
          </p:nvPicPr>
          <p:blipFill>
            <a:blip r:embed="rId6" cstate="print">
              <a:extLst/>
            </a:blip>
            <a:stretch>
              <a:fillRect/>
            </a:stretch>
          </p:blipFill>
          <p:spPr>
            <a:xfrm>
              <a:off x="3851920" y="3501008"/>
              <a:ext cx="2361136" cy="2321700"/>
            </a:xfrm>
            <a:prstGeom prst="ellipse">
              <a:avLst/>
            </a:prstGeom>
          </p:spPr>
        </p:pic>
        <p:pic>
          <p:nvPicPr>
            <p:cNvPr id="9" name="13 Imagen" descr="http://blogs.20minutos.es/madrereciente/files/2011/02/avion.jp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30824" y="2734444"/>
              <a:ext cx="3639185" cy="2419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 rot="10800000">
            <a:off x="-2430" y="4683125"/>
            <a:ext cx="128685" cy="148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eaVert" lIns="18000" tIns="36000" rIns="18000" bIns="0">
            <a:spAutoFit/>
          </a:bodyPr>
          <a:lstStyle>
            <a:lvl1pPr eaLnBrk="0" hangingPunct="0">
              <a:defRPr sz="1400" b="1">
                <a:solidFill>
                  <a:srgbClr val="0000FF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rgbClr val="0000FF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rgbClr val="0000FF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rgbClr val="0000FF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rgbClr val="0000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500" b="0" dirty="0">
                <a:solidFill>
                  <a:schemeClr val="tx1"/>
                </a:solidFill>
                <a:cs typeface="+mn-cs"/>
              </a:rPr>
              <a:t>Código de Plantilla:</a:t>
            </a:r>
            <a:r>
              <a:rPr lang="es-ES" sz="600" b="0" dirty="0">
                <a:solidFill>
                  <a:schemeClr val="tx1"/>
                </a:solidFill>
                <a:cs typeface="+mn-cs"/>
              </a:rPr>
              <a:t> </a:t>
            </a:r>
            <a:r>
              <a:rPr lang="es-ES" sz="600" b="0" dirty="0" smtClean="0">
                <a:solidFill>
                  <a:schemeClr val="tx1"/>
                </a:solidFill>
                <a:cs typeface="+mn-cs"/>
              </a:rPr>
              <a:t>F-SGA-FOR-01 1.0</a:t>
            </a:r>
            <a:endParaRPr lang="es-ES" sz="600" b="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11" name="Text Box 53"/>
          <p:cNvSpPr txBox="1">
            <a:spLocks noChangeArrowheads="1"/>
          </p:cNvSpPr>
          <p:nvPr userDrawn="1"/>
        </p:nvSpPr>
        <p:spPr bwMode="auto">
          <a:xfrm rot="16200000">
            <a:off x="6770688" y="4535488"/>
            <a:ext cx="461962" cy="4284662"/>
          </a:xfrm>
          <a:prstGeom prst="rect">
            <a:avLst/>
          </a:prstGeom>
          <a:noFill/>
          <a:ln>
            <a:noFill/>
          </a:ln>
          <a:extLst/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" dirty="0" smtClean="0">
                <a:latin typeface="Verdana" pitchFamily="34" charset="0"/>
                <a:cs typeface="+mn-cs"/>
              </a:rPr>
              <a:t>© AESA 2012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" dirty="0" smtClean="0">
                <a:latin typeface="Verdana" pitchFamily="34" charset="0"/>
                <a:cs typeface="+mn-cs"/>
              </a:rPr>
              <a:t>Queda terminantemente prohibida la reproducción total o parcial de este documento, así como su uso indebido y/o su exhibición o comunicación a terceros.</a:t>
            </a:r>
          </a:p>
        </p:txBody>
      </p:sp>
      <p:sp>
        <p:nvSpPr>
          <p:cNvPr id="12" name="Text Box 23"/>
          <p:cNvSpPr txBox="1">
            <a:spLocks noChangeArrowheads="1"/>
          </p:cNvSpPr>
          <p:nvPr userDrawn="1"/>
        </p:nvSpPr>
        <p:spPr bwMode="auto">
          <a:xfrm>
            <a:off x="7092950" y="6021388"/>
            <a:ext cx="2016125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400" b="1">
                <a:solidFill>
                  <a:srgbClr val="0000FF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rgbClr val="0000FF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rgbClr val="0000FF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rgbClr val="0000FF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rgbClr val="0000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Verdana" pitchFamily="34" charset="0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8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+mn-cs"/>
              </a:rPr>
              <a:t>Agencia Estatal de Seguridad Aérea</a:t>
            </a: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8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+mn-cs"/>
              </a:rPr>
              <a:t>Avenida General Perón 40</a:t>
            </a:r>
          </a:p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8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cs typeface="+mn-cs"/>
              </a:rPr>
              <a:t>28020 Madrid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31AF5-C796-4DCF-A72E-F70074E0A080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2A51A-DE0C-4FD7-BC0B-949A221B9C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97F61-D605-4123-B871-4A884755A50E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46E8-5F88-4D15-9E70-11FE6505D0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0312B5-1292-4E5C-A27D-A10DBED69EB5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8C53F4-0861-4387-930B-312DE481C0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525557-8AA9-45AF-AEA9-25E03CC1A65C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BCEDBF-FB6B-4B29-B9B4-0697228842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3EA658-7907-4979-B0C2-E5C73468804B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E50A373-FD62-40F5-A650-672613DE2E2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B314AC-D9A0-41ED-81A7-23B6629E2DEA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D1E3F1-D318-446F-841B-E93E64B070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597AA2-F9E7-43C0-9781-3F662616A5BE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95FCC7-780F-460E-8071-5B15B45DBA3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B59631-3E92-4BE8-B804-BB69D2AD174C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C1DB1B-D6AD-4D53-8DE5-AEF03CE1832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C12616-E87D-4C99-B499-5BDFD829C6E8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588EC2-0B01-4A29-8644-9B0F5BC2CD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FB98-8EB4-40CB-B7E3-3308328A16B5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58BE-1808-4C75-9366-30DA96E9DF2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FE639B-82FA-456D-8AD6-57C47403956F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B1D81C-84A0-47EF-92CF-D050584338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4F84B4-618A-4C4D-8A50-021A25FF2C82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DC44F1-54D4-4F4C-9B38-206C964308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6266DD-DC2C-4229-AEFD-55CF7179AB1E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6D3041-432A-49FF-93AE-BAEEB09D7B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205B-8DDD-4FD4-9B93-F7C82CA613FD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F5B5B-BCDB-49F4-AD01-4C4A6B40D8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675FA-8AB8-4CE3-993B-3B99CF36A038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C282F-9A35-4B7C-BC92-17FF67B73EA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F1971-ACF4-497D-9033-B284097CA8DA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49B7D-84F8-486D-9C2A-1AA64265A7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98C3-76A4-4789-B0EE-44A80E81C880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8A232-5AED-4C55-A01E-12A6C5A6E58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25EEC-49E8-4798-8804-5D981FE48CF5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6D958-9631-4740-8D02-4B87AF56127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8A220-98F3-42BD-9BEF-A04909A50B68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38AA0-B6D9-43FD-9EE3-75ED1EEC28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387C7-1BBE-47FF-BD48-5CCD2EE2DD7B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4F12-3836-4D6D-9B8B-9AA1237CEA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70E919-3B2E-41CB-A40C-3F19EB4D2850}" type="datetimeFigureOut">
              <a:rPr lang="es-ES"/>
              <a:pPr>
                <a:defRPr/>
              </a:pPr>
              <a:t>21/07/2017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4313E8-FB34-44D0-AEFC-A05DF8ACF3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13"/>
          <a:srcRect l="1569"/>
          <a:stretch>
            <a:fillRect/>
          </a:stretch>
        </p:blipFill>
        <p:spPr bwMode="auto">
          <a:xfrm>
            <a:off x="0" y="0"/>
            <a:ext cx="1908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LOGO-AESA-INTEGRADO-Pantone116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568" r="40271" b="5750"/>
          <a:stretch>
            <a:fillRect/>
          </a:stretch>
        </p:blipFill>
        <p:spPr bwMode="auto">
          <a:xfrm>
            <a:off x="-11113" y="6249988"/>
            <a:ext cx="299720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LOGO-AESA-INTEGRADO-Pantone116"/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882" t="8568" r="1521" b="5750"/>
          <a:stretch>
            <a:fillRect/>
          </a:stretch>
        </p:blipFill>
        <p:spPr bwMode="auto">
          <a:xfrm>
            <a:off x="2986088" y="6249988"/>
            <a:ext cx="183515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 rot="10800000">
            <a:off x="-3175" y="4683125"/>
            <a:ext cx="130175" cy="1482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eaVert" lIns="18000" tIns="36000" rIns="18000" bIns="0">
            <a:spAutoFit/>
          </a:bodyPr>
          <a:lstStyle>
            <a:lvl1pPr eaLnBrk="0" hangingPunct="0">
              <a:defRPr sz="1400" b="1">
                <a:solidFill>
                  <a:srgbClr val="0000FF"/>
                </a:solidFill>
                <a:latin typeface="Verdana" pitchFamily="34" charset="0"/>
              </a:defRPr>
            </a:lvl1pPr>
            <a:lvl2pPr marL="742950" indent="-285750" eaLnBrk="0" hangingPunct="0">
              <a:defRPr sz="1400" b="1">
                <a:solidFill>
                  <a:srgbClr val="0000FF"/>
                </a:solidFill>
                <a:latin typeface="Verdana" pitchFamily="34" charset="0"/>
              </a:defRPr>
            </a:lvl2pPr>
            <a:lvl3pPr marL="1143000" indent="-228600" eaLnBrk="0" hangingPunct="0">
              <a:defRPr sz="1400" b="1">
                <a:solidFill>
                  <a:srgbClr val="0000FF"/>
                </a:solidFill>
                <a:latin typeface="Verdana" pitchFamily="34" charset="0"/>
              </a:defRPr>
            </a:lvl3pPr>
            <a:lvl4pPr marL="1600200" indent="-228600" eaLnBrk="0" hangingPunct="0">
              <a:defRPr sz="1400" b="1">
                <a:solidFill>
                  <a:srgbClr val="0000FF"/>
                </a:solidFill>
                <a:latin typeface="Verdana" pitchFamily="34" charset="0"/>
              </a:defRPr>
            </a:lvl4pPr>
            <a:lvl5pPr marL="2057400" indent="-228600" eaLnBrk="0" hangingPunct="0">
              <a:defRPr sz="1400" b="1">
                <a:solidFill>
                  <a:srgbClr val="0000FF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FF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s-ES" sz="500" b="0" dirty="0">
                <a:solidFill>
                  <a:prstClr val="black"/>
                </a:solidFill>
                <a:cs typeface="+mn-cs"/>
              </a:rPr>
              <a:t>Código de Plantilla:</a:t>
            </a:r>
            <a:r>
              <a:rPr lang="es-ES" sz="600" b="0" dirty="0">
                <a:solidFill>
                  <a:prstClr val="black"/>
                </a:solidFill>
                <a:cs typeface="+mn-cs"/>
              </a:rPr>
              <a:t> F-DEA-FOR 01 3.0</a:t>
            </a:r>
          </a:p>
        </p:txBody>
      </p:sp>
      <p:sp>
        <p:nvSpPr>
          <p:cNvPr id="11" name="Text Box 53"/>
          <p:cNvSpPr txBox="1">
            <a:spLocks noChangeArrowheads="1"/>
          </p:cNvSpPr>
          <p:nvPr userDrawn="1"/>
        </p:nvSpPr>
        <p:spPr bwMode="auto">
          <a:xfrm rot="16200000">
            <a:off x="6770688" y="4535488"/>
            <a:ext cx="461962" cy="4284662"/>
          </a:xfrm>
          <a:prstGeom prst="rect">
            <a:avLst/>
          </a:prstGeom>
          <a:noFill/>
          <a:ln>
            <a:noFill/>
          </a:ln>
          <a:extLst/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© AESA 2012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" dirty="0" smtClean="0">
                <a:solidFill>
                  <a:prstClr val="black"/>
                </a:solidFill>
                <a:latin typeface="Verdana" pitchFamily="34" charset="0"/>
                <a:cs typeface="+mn-cs"/>
              </a:rPr>
              <a:t>Queda terminantemente prohibida la reproducción total o parcial de este documento, así como su uso indebido y/o su exhibición o comunicación a terceros.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73920" y="620688"/>
            <a:ext cx="7848872" cy="108012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GUÍA RÁPIDA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Tramitación Proceso de Inspección y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Subsanación </a:t>
            </a:r>
            <a:r>
              <a:rPr lang="es-ES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SANA</a:t>
            </a:r>
            <a:endParaRPr lang="es-ES" b="1" dirty="0">
              <a:solidFill>
                <a:srgbClr val="00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75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995120" cy="490066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s-ES_tradnl" sz="2000" b="1" u="sng" dirty="0" smtClean="0">
                <a:solidFill>
                  <a:srgbClr val="0099FF"/>
                </a:solidFill>
                <a:latin typeface="+mn-lt"/>
                <a:ea typeface="+mn-ea"/>
                <a:cs typeface="+mn-cs"/>
              </a:rPr>
              <a:t>OBJETO </a:t>
            </a:r>
            <a:r>
              <a:rPr lang="es-ES_tradnl" sz="2000" b="1" u="sng" dirty="0">
                <a:solidFill>
                  <a:srgbClr val="0099FF"/>
                </a:solidFill>
                <a:latin typeface="+mn-lt"/>
                <a:ea typeface="+mn-ea"/>
                <a:cs typeface="+mn-cs"/>
              </a:rPr>
              <a:t>DE LA GUÍA</a:t>
            </a:r>
            <a:r>
              <a:rPr lang="es-ES_tradnl" b="1" u="sng" dirty="0">
                <a:solidFill>
                  <a:srgbClr val="0099FF"/>
                </a:solidFill>
              </a:rPr>
              <a:t/>
            </a:r>
            <a:br>
              <a:rPr lang="es-ES_tradnl" b="1" u="sng" dirty="0">
                <a:solidFill>
                  <a:srgbClr val="0099FF"/>
                </a:solidFill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19672" y="764704"/>
            <a:ext cx="7067128" cy="4525963"/>
          </a:xfrm>
        </p:spPr>
        <p:txBody>
          <a:bodyPr/>
          <a:lstStyle/>
          <a:p>
            <a:pPr algn="just" fontAlgn="auto">
              <a:spcAft>
                <a:spcPts val="0"/>
              </a:spcAft>
              <a:buClr>
                <a:srgbClr val="0099FF"/>
              </a:buClr>
              <a:buSzPct val="100000"/>
              <a:buFont typeface="Wingdings" pitchFamily="2" charset="2"/>
              <a:buChar char="q"/>
              <a:defRPr/>
            </a:pPr>
            <a:r>
              <a:rPr lang="es-ES_tradnl" sz="1800" b="1" dirty="0">
                <a:solidFill>
                  <a:prstClr val="black"/>
                </a:solidFill>
              </a:rPr>
              <a:t>La guía está basada de el </a:t>
            </a:r>
            <a:r>
              <a:rPr lang="es-ES_tradnl" sz="1800" b="1" i="1" dirty="0" smtClean="0">
                <a:solidFill>
                  <a:prstClr val="black"/>
                </a:solidFill>
              </a:rPr>
              <a:t>Procedimiento </a:t>
            </a:r>
            <a:r>
              <a:rPr lang="es-ES_tradnl" sz="1800" b="1" i="1" dirty="0">
                <a:solidFill>
                  <a:prstClr val="black"/>
                </a:solidFill>
              </a:rPr>
              <a:t>de </a:t>
            </a:r>
            <a:r>
              <a:rPr lang="es-ES_tradnl" sz="1800" b="1" i="1" dirty="0" smtClean="0">
                <a:solidFill>
                  <a:prstClr val="black"/>
                </a:solidFill>
              </a:rPr>
              <a:t>Inspección en Rampa SANA (P-DSM-SANA-01 V2.0) </a:t>
            </a:r>
            <a:r>
              <a:rPr lang="es-ES_tradnl" sz="1800" b="1" dirty="0">
                <a:solidFill>
                  <a:prstClr val="black"/>
                </a:solidFill>
              </a:rPr>
              <a:t>y la </a:t>
            </a:r>
            <a:r>
              <a:rPr lang="es-ES_tradnl" sz="1800" b="1" i="1" dirty="0">
                <a:solidFill>
                  <a:prstClr val="black"/>
                </a:solidFill>
              </a:rPr>
              <a:t>Guía de Usuario </a:t>
            </a:r>
            <a:r>
              <a:rPr lang="es-ES_tradnl" sz="1800" b="1" i="1" dirty="0" smtClean="0">
                <a:solidFill>
                  <a:prstClr val="black"/>
                </a:solidFill>
              </a:rPr>
              <a:t>de la Aplicación (v 1.7)</a:t>
            </a:r>
            <a:r>
              <a:rPr lang="es-ES_tradnl" sz="1800" b="1" dirty="0" smtClean="0">
                <a:solidFill>
                  <a:prstClr val="black"/>
                </a:solidFill>
              </a:rPr>
              <a:t> para </a:t>
            </a:r>
            <a:r>
              <a:rPr lang="es-ES_tradnl" sz="1800" b="1" dirty="0">
                <a:solidFill>
                  <a:prstClr val="black"/>
                </a:solidFill>
              </a:rPr>
              <a:t>el acceso y tramitación de </a:t>
            </a:r>
            <a:r>
              <a:rPr lang="es-ES_tradnl" sz="1800" b="1" dirty="0" smtClean="0">
                <a:solidFill>
                  <a:prstClr val="black"/>
                </a:solidFill>
              </a:rPr>
              <a:t>inspecciones y gestión de discrepancias en el Proceso de Subsanación </a:t>
            </a:r>
            <a:r>
              <a:rPr lang="es-ES_tradnl" sz="1800" b="1" dirty="0">
                <a:solidFill>
                  <a:prstClr val="black"/>
                </a:solidFill>
              </a:rPr>
              <a:t>por parte del operador a través de la Sede Electrónica de AESA</a:t>
            </a:r>
          </a:p>
          <a:p>
            <a:pPr algn="just" fontAlgn="auto">
              <a:spcAft>
                <a:spcPts val="0"/>
              </a:spcAft>
              <a:buClr>
                <a:srgbClr val="0099FF"/>
              </a:buClr>
              <a:buSzPct val="100000"/>
              <a:buFont typeface="Wingdings" pitchFamily="2" charset="2"/>
              <a:buChar char="q"/>
              <a:defRPr/>
            </a:pPr>
            <a:r>
              <a:rPr lang="es-ES_tradnl" sz="1800" b="1" dirty="0">
                <a:solidFill>
                  <a:prstClr val="black"/>
                </a:solidFill>
              </a:rPr>
              <a:t>El objetivo no es describir exhaustivamente el procedimiento de inspección, sino establecer el vínculo entre las tareas asociadas al procedimiento llevado a cabo por parte de la Autoridad y su tramitación por parte del Operador,  para aclarar las </a:t>
            </a:r>
            <a:r>
              <a:rPr lang="es-ES_tradnl" sz="1800" b="1" dirty="0" smtClean="0">
                <a:solidFill>
                  <a:prstClr val="black"/>
                </a:solidFill>
              </a:rPr>
              <a:t>inter fases</a:t>
            </a:r>
            <a:r>
              <a:rPr lang="es-ES_tradnl" sz="1800" b="1" dirty="0">
                <a:solidFill>
                  <a:prstClr val="black"/>
                </a:solidFill>
              </a:rPr>
              <a:t>, los </a:t>
            </a:r>
            <a:r>
              <a:rPr lang="es-ES_tradnl" sz="1800" b="1" dirty="0" smtClean="0">
                <a:solidFill>
                  <a:prstClr val="black"/>
                </a:solidFill>
              </a:rPr>
              <a:t>plazos asignados en el procedimiento y los </a:t>
            </a:r>
            <a:r>
              <a:rPr lang="es-ES_tradnl" sz="1800" b="1" dirty="0">
                <a:solidFill>
                  <a:prstClr val="black"/>
                </a:solidFill>
              </a:rPr>
              <a:t>documentos enviados y recibidos que el operador.</a:t>
            </a:r>
          </a:p>
          <a:p>
            <a:pPr algn="just" fontAlgn="auto">
              <a:spcAft>
                <a:spcPts val="0"/>
              </a:spcAft>
              <a:buClr>
                <a:srgbClr val="0099FF"/>
              </a:buClr>
              <a:buSzPct val="100000"/>
              <a:buFont typeface="Wingdings" pitchFamily="2" charset="2"/>
              <a:buChar char="q"/>
              <a:defRPr/>
            </a:pPr>
            <a:r>
              <a:rPr lang="es-ES_tradnl" sz="1800" b="1" dirty="0">
                <a:solidFill>
                  <a:prstClr val="black"/>
                </a:solidFill>
              </a:rPr>
              <a:t>La guía establece un flujograma dónde se describe:</a:t>
            </a:r>
          </a:p>
          <a:p>
            <a:pPr lvl="1" algn="just" fontAlgn="auto">
              <a:spcAft>
                <a:spcPts val="0"/>
              </a:spcAft>
              <a:buClr>
                <a:srgbClr val="0099FF"/>
              </a:buClr>
              <a:buSzPct val="100000"/>
              <a:buFont typeface="Wingdings" pitchFamily="2" charset="2"/>
              <a:buChar char="q"/>
              <a:defRPr/>
            </a:pPr>
            <a:r>
              <a:rPr lang="es-ES_tradnl" sz="1400" b="1" dirty="0">
                <a:solidFill>
                  <a:prstClr val="black"/>
                </a:solidFill>
              </a:rPr>
              <a:t>Las tareas a realizar en cada fase por el Operador y la Autoridad.</a:t>
            </a:r>
          </a:p>
          <a:p>
            <a:pPr lvl="1" algn="just" fontAlgn="auto">
              <a:spcAft>
                <a:spcPts val="0"/>
              </a:spcAft>
              <a:buClr>
                <a:srgbClr val="0099FF"/>
              </a:buClr>
              <a:buSzPct val="100000"/>
              <a:buFont typeface="Wingdings" pitchFamily="2" charset="2"/>
              <a:buChar char="q"/>
              <a:defRPr/>
            </a:pPr>
            <a:r>
              <a:rPr lang="es-ES_tradnl" sz="1400" b="1" dirty="0">
                <a:solidFill>
                  <a:prstClr val="black"/>
                </a:solidFill>
              </a:rPr>
              <a:t>Los plazos más importantes.</a:t>
            </a:r>
          </a:p>
          <a:p>
            <a:pPr lvl="1" algn="just" fontAlgn="auto">
              <a:spcAft>
                <a:spcPts val="0"/>
              </a:spcAft>
              <a:buClr>
                <a:srgbClr val="0099FF"/>
              </a:buClr>
              <a:buSzPct val="100000"/>
              <a:buFont typeface="Wingdings" pitchFamily="2" charset="2"/>
              <a:buChar char="q"/>
              <a:defRPr/>
            </a:pPr>
            <a:r>
              <a:rPr lang="es-ES_tradnl" sz="1400" b="1" dirty="0">
                <a:solidFill>
                  <a:prstClr val="black"/>
                </a:solidFill>
              </a:rPr>
              <a:t>Los documentos implicados.</a:t>
            </a:r>
          </a:p>
          <a:p>
            <a:pPr lvl="1" algn="just" fontAlgn="auto">
              <a:spcAft>
                <a:spcPts val="0"/>
              </a:spcAft>
              <a:buClr>
                <a:srgbClr val="0099FF"/>
              </a:buClr>
              <a:buSzPct val="100000"/>
              <a:buFont typeface="Wingdings" pitchFamily="2" charset="2"/>
              <a:buChar char="q"/>
              <a:defRPr/>
            </a:pPr>
            <a:r>
              <a:rPr lang="es-ES_tradnl" sz="1400" b="1" dirty="0">
                <a:solidFill>
                  <a:prstClr val="black"/>
                </a:solidFill>
              </a:rPr>
              <a:t>Los Estados del proceso que ve el operador en la aplicación.</a:t>
            </a:r>
          </a:p>
          <a:p>
            <a:pPr lvl="1" algn="just" fontAlgn="auto">
              <a:spcAft>
                <a:spcPts val="0"/>
              </a:spcAft>
              <a:buClr>
                <a:srgbClr val="0099FF"/>
              </a:buClr>
              <a:buSzPct val="100000"/>
              <a:buFont typeface="Wingdings" pitchFamily="2" charset="2"/>
              <a:buChar char="q"/>
              <a:defRPr/>
            </a:pPr>
            <a:r>
              <a:rPr lang="es-ES_tradnl" sz="1400" b="1" dirty="0">
                <a:solidFill>
                  <a:prstClr val="black"/>
                </a:solidFill>
              </a:rPr>
              <a:t>Los accesos directos (IR AL DOCUMENTO) a las partes fundamentales de  la Guía de usuario.</a:t>
            </a:r>
          </a:p>
          <a:p>
            <a:pPr lvl="1" algn="just" fontAlgn="auto">
              <a:spcAft>
                <a:spcPts val="0"/>
              </a:spcAft>
              <a:buClr>
                <a:srgbClr val="0099FF"/>
              </a:buClr>
              <a:buSzPct val="100000"/>
              <a:buFont typeface="Wingdings" pitchFamily="2" charset="2"/>
              <a:buChar char="q"/>
              <a:defRPr/>
            </a:pPr>
            <a:r>
              <a:rPr lang="es-ES_tradnl" sz="1400" b="1" dirty="0">
                <a:solidFill>
                  <a:prstClr val="black"/>
                </a:solidFill>
              </a:rPr>
              <a:t>Comentarios y aclaraciones a tener en cuenta en las fases.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175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923112" cy="562074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s-ES_tradnl" sz="2000" b="1" u="sng" dirty="0">
                <a:solidFill>
                  <a:srgbClr val="0099FF"/>
                </a:solidFill>
              </a:rPr>
              <a:t>FLUJOGRAMA . </a:t>
            </a:r>
            <a:r>
              <a:rPr lang="es-ES_tradnl" sz="2000" b="1" i="1" u="sng" dirty="0">
                <a:solidFill>
                  <a:schemeClr val="accent1">
                    <a:lumMod val="75000"/>
                  </a:schemeClr>
                </a:solidFill>
              </a:rPr>
              <a:t>PROCESO INSPECCIÓN</a:t>
            </a:r>
            <a:r>
              <a:rPr lang="es-ES_tradnl" b="1" u="sng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_tradnl" b="1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608931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5171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4" y="690322"/>
            <a:ext cx="8931600" cy="5546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8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388862"/>
              </p:ext>
            </p:extLst>
          </p:nvPr>
        </p:nvGraphicFramePr>
        <p:xfrm>
          <a:off x="7305696" y="1268760"/>
          <a:ext cx="4603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3" name="Acrobat Document" r:id="rId4" imgW="5676857" imgH="8019731" progId="Acrobat.Document.11">
                  <p:embed/>
                </p:oleObj>
              </mc:Choice>
              <mc:Fallback>
                <p:oleObj name="Acrobat Document" r:id="rId4" imgW="5676857" imgH="8019731" progId="Acrobat.Document.11">
                  <p:embed/>
                  <p:pic>
                    <p:nvPicPr>
                      <p:cNvPr id="0" name="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696" y="1268760"/>
                        <a:ext cx="460375" cy="6477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578888"/>
              </p:ext>
            </p:extLst>
          </p:nvPr>
        </p:nvGraphicFramePr>
        <p:xfrm>
          <a:off x="7305696" y="2924944"/>
          <a:ext cx="4587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4" name="Acrobat Document" r:id="rId6" imgW="5676857" imgH="8019731" progId="Acrobat.Document.11">
                  <p:embed/>
                </p:oleObj>
              </mc:Choice>
              <mc:Fallback>
                <p:oleObj name="Acrobat Document" r:id="rId6" imgW="5676857" imgH="8019731" progId="Acrobat.Document.11">
                  <p:embed/>
                  <p:pic>
                    <p:nvPicPr>
                      <p:cNvPr id="0" name="8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696" y="2924944"/>
                        <a:ext cx="458787" cy="6477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10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182350"/>
              </p:ext>
            </p:extLst>
          </p:nvPr>
        </p:nvGraphicFramePr>
        <p:xfrm>
          <a:off x="7305696" y="4653136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Acrobat Document" r:id="rId8" imgW="5676483" imgH="8019814" progId="Acrobat.Document.11">
                  <p:embed/>
                </p:oleObj>
              </mc:Choice>
              <mc:Fallback>
                <p:oleObj name="Acrobat Document" r:id="rId8" imgW="5676483" imgH="8019814" progId="Acrobat.Document.11">
                  <p:embed/>
                  <p:pic>
                    <p:nvPicPr>
                      <p:cNvPr id="0" name="3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696" y="4653136"/>
                        <a:ext cx="458787" cy="64928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869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923112" cy="562074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s-ES_tradnl" sz="2000" b="1" u="sng" dirty="0">
                <a:solidFill>
                  <a:srgbClr val="0099FF"/>
                </a:solidFill>
              </a:rPr>
              <a:t>FLUJOGRAMA . </a:t>
            </a:r>
            <a:r>
              <a:rPr lang="es-ES_tradnl" sz="2000" b="1" i="1" u="sng" dirty="0">
                <a:solidFill>
                  <a:schemeClr val="accent1">
                    <a:lumMod val="75000"/>
                  </a:schemeClr>
                </a:solidFill>
              </a:rPr>
              <a:t>PROCESO INSPECCIÓN</a:t>
            </a:r>
            <a:r>
              <a:rPr lang="es-ES_tradnl" b="1" u="sng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_tradnl" b="1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es-ES" dirty="0"/>
          </a:p>
        </p:txBody>
      </p:sp>
      <p:pic>
        <p:nvPicPr>
          <p:cNvPr id="4130" name="Picture 3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4" y="767110"/>
            <a:ext cx="8931600" cy="388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108744"/>
              </p:ext>
            </p:extLst>
          </p:nvPr>
        </p:nvGraphicFramePr>
        <p:xfrm>
          <a:off x="7305696" y="3215382"/>
          <a:ext cx="4587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Acrobat Document" r:id="rId4" imgW="5676857" imgH="8019731" progId="Acrobat.Document.11">
                  <p:embed/>
                </p:oleObj>
              </mc:Choice>
              <mc:Fallback>
                <p:oleObj name="Acrobat Document" r:id="rId4" imgW="5676857" imgH="8019731" progId="Acrobat.Document.11">
                  <p:embed/>
                  <p:pic>
                    <p:nvPicPr>
                      <p:cNvPr id="0" name="10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696" y="3215382"/>
                        <a:ext cx="458787" cy="6477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188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923112" cy="562074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s-ES_tradnl" sz="2000" b="1" u="sng" dirty="0">
                <a:solidFill>
                  <a:srgbClr val="0099FF"/>
                </a:solidFill>
              </a:rPr>
              <a:t>FLUJOGRAMA . </a:t>
            </a:r>
            <a:r>
              <a:rPr lang="es-ES_tradnl" sz="2000" b="1" i="1" u="sng" dirty="0">
                <a:solidFill>
                  <a:schemeClr val="accent1">
                    <a:lumMod val="75000"/>
                  </a:schemeClr>
                </a:solidFill>
              </a:rPr>
              <a:t>PROCESO </a:t>
            </a:r>
            <a:r>
              <a:rPr lang="es-ES_tradnl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SUBSANACIÓN</a:t>
            </a:r>
            <a:r>
              <a:rPr lang="es-ES_tradnl" b="1" u="sng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_tradnl" b="1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es-ES" dirty="0"/>
          </a:p>
        </p:txBody>
      </p:sp>
      <p:pic>
        <p:nvPicPr>
          <p:cNvPr id="6165" name="Picture 2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04" y="764704"/>
            <a:ext cx="8931600" cy="370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5974194"/>
              </p:ext>
            </p:extLst>
          </p:nvPr>
        </p:nvGraphicFramePr>
        <p:xfrm>
          <a:off x="7305696" y="2420888"/>
          <a:ext cx="4587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Acrobat Document" r:id="rId4" imgW="5676483" imgH="8019814" progId="Acrobat.Document.11">
                  <p:embed/>
                </p:oleObj>
              </mc:Choice>
              <mc:Fallback>
                <p:oleObj name="Acrobat Document" r:id="rId4" imgW="5676483" imgH="8019814" progId="Acrobat.Document.11">
                  <p:embed/>
                  <p:pic>
                    <p:nvPicPr>
                      <p:cNvPr id="0" name="7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696" y="2420888"/>
                        <a:ext cx="458788" cy="6477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86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923112" cy="562074"/>
          </a:xfrm>
        </p:spPr>
        <p:txBody>
          <a:bodyPr/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s-ES_tradnl" sz="2000" b="1" u="sng" dirty="0">
                <a:solidFill>
                  <a:srgbClr val="0099FF"/>
                </a:solidFill>
              </a:rPr>
              <a:t>FLUJOGRAMA . </a:t>
            </a:r>
            <a:r>
              <a:rPr lang="es-ES_tradnl" sz="2000" b="1" i="1" u="sng" dirty="0">
                <a:solidFill>
                  <a:schemeClr val="accent1">
                    <a:lumMod val="75000"/>
                  </a:schemeClr>
                </a:solidFill>
              </a:rPr>
              <a:t>PROCESO </a:t>
            </a:r>
            <a:r>
              <a:rPr lang="es-ES_tradnl" sz="2000" b="1" i="1" u="sng" dirty="0" smtClean="0">
                <a:solidFill>
                  <a:schemeClr val="accent1">
                    <a:lumMod val="75000"/>
                  </a:schemeClr>
                </a:solidFill>
              </a:rPr>
              <a:t>SUBSANACIÓN</a:t>
            </a:r>
            <a:r>
              <a:rPr lang="es-ES_tradnl" b="1" u="sng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s-ES_tradnl" b="1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es-E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603" y="5265392"/>
            <a:ext cx="1403829" cy="133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5274"/>
            <a:ext cx="8931600" cy="454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227574"/>
              </p:ext>
            </p:extLst>
          </p:nvPr>
        </p:nvGraphicFramePr>
        <p:xfrm>
          <a:off x="7308304" y="1628800"/>
          <a:ext cx="458787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Acrobat Document" r:id="rId5" imgW="5676483" imgH="8019814" progId="Acrobat.Document.11">
                  <p:embed/>
                </p:oleObj>
              </mc:Choice>
              <mc:Fallback>
                <p:oleObj name="Acrobat Document" r:id="rId5" imgW="5676483" imgH="8019814" progId="Acrobat.Document.11">
                  <p:embed/>
                  <p:pic>
                    <p:nvPicPr>
                      <p:cNvPr id="0" name="4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1628800"/>
                        <a:ext cx="458787" cy="649288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0541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nlace xmlns="defd76ed-528c-49ad-92e7-dbf14f26b30c">
      <Url xsi:nil="true"/>
      <Description xsi:nil="true"/>
    </Enlac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96E967210EAF47B7BCCF368CD10B96" ma:contentTypeVersion="1" ma:contentTypeDescription="Crear nuevo documento." ma:contentTypeScope="" ma:versionID="68bcdb46a9bd396d927ee1fad7c48b5d">
  <xsd:schema xmlns:xsd="http://www.w3.org/2001/XMLSchema" xmlns:xs="http://www.w3.org/2001/XMLSchema" xmlns:p="http://schemas.microsoft.com/office/2006/metadata/properties" xmlns:ns2="defd76ed-528c-49ad-92e7-dbf14f26b30c" targetNamespace="http://schemas.microsoft.com/office/2006/metadata/properties" ma:root="true" ma:fieldsID="462484c2ad6bfee8422055af996fed02" ns2:_="">
    <xsd:import namespace="defd76ed-528c-49ad-92e7-dbf14f26b30c"/>
    <xsd:element name="properties">
      <xsd:complexType>
        <xsd:sequence>
          <xsd:element name="documentManagement">
            <xsd:complexType>
              <xsd:all>
                <xsd:element ref="ns2:Enla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fd76ed-528c-49ad-92e7-dbf14f26b30c" elementFormDefault="qualified">
    <xsd:import namespace="http://schemas.microsoft.com/office/2006/documentManagement/types"/>
    <xsd:import namespace="http://schemas.microsoft.com/office/infopath/2007/PartnerControls"/>
    <xsd:element name="Enlace" ma:index="8" nillable="true" ma:displayName="Enlace" ma:format="Hyperlink" ma:internalName="Enlac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3C0655-BABD-494A-A867-B13CC71AADF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efd76ed-528c-49ad-92e7-dbf14f26b30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8DB6222-1258-4275-A81E-86205867BD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fd76ed-528c-49ad-92e7-dbf14f26b3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9370ED-B0F9-4ECF-BB91-7796D6704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218</Words>
  <Application>Microsoft Office PowerPoint</Application>
  <PresentationFormat>Presentación en pantalla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Tema de Office</vt:lpstr>
      <vt:lpstr>1_Tema de Office</vt:lpstr>
      <vt:lpstr>Acrobat Document</vt:lpstr>
      <vt:lpstr>Presentación de PowerPoint</vt:lpstr>
      <vt:lpstr>OBJETO DE LA GUÍA </vt:lpstr>
      <vt:lpstr>FLUJOGRAMA . PROCESO INSPECCIÓN </vt:lpstr>
      <vt:lpstr>FLUJOGRAMA . PROCESO INSPECCIÓN </vt:lpstr>
      <vt:lpstr>FLUJOGRAMA . PROCESO SUBSANACIÓN </vt:lpstr>
      <vt:lpstr>FLUJOGRAMA . PROCESO SUBSANACIÓN </vt:lpstr>
    </vt:vector>
  </TitlesOfParts>
  <Company>AESA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Lobato Manso Roberto</dc:creator>
  <cp:lastModifiedBy>Villa Bravo Francisco Javier</cp:lastModifiedBy>
  <cp:revision>80</cp:revision>
  <dcterms:created xsi:type="dcterms:W3CDTF">2012-06-13T11:16:56Z</dcterms:created>
  <dcterms:modified xsi:type="dcterms:W3CDTF">2017-07-21T08:52:53Z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0x0101002096E967210EAF47B7BCCF368CD10B96</vt:lpwstr>
  </property>
</Properties>
</file>